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Inter" panose="020B0604020202020204" charset="0"/>
      <p:regular r:id="rId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1B53344-969A-44A6-B7E9-22A6B5ADD2BF}">
          <p14:sldIdLst>
            <p14:sldId id="264"/>
            <p14:sldId id="256"/>
            <p14:sldId id="257"/>
            <p14:sldId id="258"/>
            <p14:sldId id="259"/>
            <p14:sldId id="260"/>
            <p14:sldId id="261"/>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442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334170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24564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772829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341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025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115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541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582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177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467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46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05534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781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31636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596366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87731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070068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993993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72854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5/11/2025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4689281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C2DA46-2AF2-5098-7DCA-32516C674A13}"/>
              </a:ext>
            </a:extLst>
          </p:cNvPr>
          <p:cNvSpPr txBox="1"/>
          <p:nvPr/>
        </p:nvSpPr>
        <p:spPr>
          <a:xfrm>
            <a:off x="6858000" y="3657600"/>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129D6B72-8628-E317-2340-E4C1D89BF0EB}"/>
              </a:ext>
            </a:extLst>
          </p:cNvPr>
          <p:cNvSpPr txBox="1"/>
          <p:nvPr/>
        </p:nvSpPr>
        <p:spPr>
          <a:xfrm>
            <a:off x="646770" y="3657599"/>
            <a:ext cx="3289610" cy="1354217"/>
          </a:xfrm>
          <a:prstGeom prst="rect">
            <a:avLst/>
          </a:prstGeom>
          <a:noFill/>
        </p:spPr>
        <p:txBody>
          <a:bodyPr wrap="square" rtlCol="0">
            <a:spAutoFit/>
          </a:bodyPr>
          <a:lstStyle/>
          <a:p>
            <a:r>
              <a:rPr lang="en-US" sz="2800" b="1" dirty="0"/>
              <a:t>Presented by:</a:t>
            </a:r>
          </a:p>
          <a:p>
            <a:r>
              <a:rPr lang="en-IN" dirty="0"/>
              <a:t>Sajid Khan</a:t>
            </a:r>
          </a:p>
          <a:p>
            <a:r>
              <a:rPr lang="en-IN" dirty="0" err="1"/>
              <a:t>Aaquib</a:t>
            </a:r>
            <a:r>
              <a:rPr lang="en-IN" dirty="0"/>
              <a:t> Dabir</a:t>
            </a:r>
          </a:p>
          <a:p>
            <a:r>
              <a:rPr lang="en-IN" dirty="0"/>
              <a:t>Gazi Khan</a:t>
            </a:r>
          </a:p>
        </p:txBody>
      </p:sp>
      <p:sp>
        <p:nvSpPr>
          <p:cNvPr id="4" name="TextBox 3">
            <a:extLst>
              <a:ext uri="{FF2B5EF4-FFF2-40B4-BE49-F238E27FC236}">
                <a16:creationId xmlns:a16="http://schemas.microsoft.com/office/drawing/2014/main" id="{A5E889D6-D11B-E7D2-D03B-9486EA8A4A0A}"/>
              </a:ext>
            </a:extLst>
          </p:cNvPr>
          <p:cNvSpPr txBox="1"/>
          <p:nvPr/>
        </p:nvSpPr>
        <p:spPr>
          <a:xfrm>
            <a:off x="2949497" y="1126274"/>
            <a:ext cx="9645805" cy="737125"/>
          </a:xfrm>
          <a:prstGeom prst="rect">
            <a:avLst/>
          </a:prstGeom>
          <a:noFill/>
        </p:spPr>
        <p:txBody>
          <a:bodyPr wrap="square" rtlCol="0">
            <a:spAutoFit/>
          </a:bodyPr>
          <a:lstStyle/>
          <a:p>
            <a:pPr marL="0" indent="0" algn="l">
              <a:lnSpc>
                <a:spcPts val="5550"/>
              </a:lnSpc>
              <a:buNone/>
            </a:pPr>
            <a:r>
              <a:rPr lang="en-US" sz="3200" dirty="0">
                <a:solidFill>
                  <a:srgbClr val="0C0D0F"/>
                </a:solidFill>
                <a:latin typeface="Inter" pitchFamily="34" charset="0"/>
                <a:ea typeface="Inter" pitchFamily="34" charset="-122"/>
                <a:cs typeface="Inter" pitchFamily="34" charset="-120"/>
              </a:rPr>
              <a:t>AI in Social Engineering and Phishing Campaigns</a:t>
            </a:r>
            <a:endParaRPr lang="en-US" sz="3200" dirty="0"/>
          </a:p>
        </p:txBody>
      </p:sp>
    </p:spTree>
    <p:extLst>
      <p:ext uri="{BB962C8B-B14F-4D97-AF65-F5344CB8AC3E}">
        <p14:creationId xmlns:p14="http://schemas.microsoft.com/office/powerpoint/2010/main" val="288546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AI in Social Engineering and Phishing Campaigns</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Phishing attacks are among the most common and dangerous forms of cybercrime, exploiting human psychology rather than system vulnerabilities. With the rise of AI, attackers now use machine learning to craft highly convincing fake emails, clone websites, and automate message delivery at scale. This project explores how AI is influencing social engineering and phishing attacks — and how defenders can leverage AI to detect and stop them.</a:t>
            </a:r>
            <a:endParaRPr lang="en-US" sz="1750" dirty="0"/>
          </a:p>
        </p:txBody>
      </p:sp>
      <p:sp>
        <p:nvSpPr>
          <p:cNvPr id="6" name="Text 3"/>
          <p:cNvSpPr/>
          <p:nvPr/>
        </p:nvSpPr>
        <p:spPr>
          <a:xfrm>
            <a:off x="6401395" y="5616654"/>
            <a:ext cx="120372"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Manrope Medium" pitchFamily="34" charset="0"/>
                <a:ea typeface="Manrope Medium" pitchFamily="34" charset="-122"/>
                <a:cs typeface="Manrope Medium" pitchFamily="34" charset="-120"/>
              </a:rPr>
              <a:t>XK</a:t>
            </a:r>
            <a:endParaRPr lang="en-US" sz="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68713"/>
            <a:ext cx="7556421" cy="1322190"/>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The Problem with AI-Powered Phishing</a:t>
            </a:r>
            <a:endParaRPr lang="en-US" sz="4450" dirty="0"/>
          </a:p>
        </p:txBody>
      </p:sp>
      <p:sp>
        <p:nvSpPr>
          <p:cNvPr id="7" name="Shape 4"/>
          <p:cNvSpPr/>
          <p:nvPr/>
        </p:nvSpPr>
        <p:spPr>
          <a:xfrm>
            <a:off x="4631381" y="2429708"/>
            <a:ext cx="3664863" cy="1685092"/>
          </a:xfrm>
          <a:prstGeom prst="roundRect">
            <a:avLst>
              <a:gd name="adj" fmla="val 12115"/>
            </a:avLst>
          </a:prstGeom>
          <a:solidFill>
            <a:srgbClr val="FFFFFF"/>
          </a:solidFill>
          <a:ln w="7620">
            <a:solidFill>
              <a:srgbClr val="FF7047"/>
            </a:solidFill>
            <a:prstDash val="solid"/>
          </a:ln>
        </p:spPr>
        <p:txBody>
          <a:bodyPr/>
          <a:lstStyle/>
          <a:p>
            <a:endParaRPr lang="en-IN" dirty="0"/>
          </a:p>
        </p:txBody>
      </p:sp>
      <p:sp>
        <p:nvSpPr>
          <p:cNvPr id="8" name="Text 5"/>
          <p:cNvSpPr/>
          <p:nvPr/>
        </p:nvSpPr>
        <p:spPr>
          <a:xfrm>
            <a:off x="4891563" y="2591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Advanced Tricks</a:t>
            </a:r>
            <a:endParaRPr lang="en-US" sz="2200" dirty="0"/>
          </a:p>
        </p:txBody>
      </p:sp>
      <p:sp>
        <p:nvSpPr>
          <p:cNvPr id="9" name="Text 6"/>
          <p:cNvSpPr/>
          <p:nvPr/>
        </p:nvSpPr>
        <p:spPr>
          <a:xfrm>
            <a:off x="4865814" y="2954802"/>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Fake messages sound real and use personal details.</a:t>
            </a:r>
            <a:endParaRPr lang="en-US" sz="1750" dirty="0"/>
          </a:p>
        </p:txBody>
      </p:sp>
      <p:sp>
        <p:nvSpPr>
          <p:cNvPr id="10" name="Shape 7"/>
          <p:cNvSpPr/>
          <p:nvPr/>
        </p:nvSpPr>
        <p:spPr>
          <a:xfrm>
            <a:off x="767573" y="2429708"/>
            <a:ext cx="3554544" cy="1685092"/>
          </a:xfrm>
          <a:prstGeom prst="roundRect">
            <a:avLst>
              <a:gd name="adj" fmla="val 15440"/>
            </a:avLst>
          </a:prstGeom>
          <a:solidFill>
            <a:srgbClr val="FFFFFF"/>
          </a:solidFill>
          <a:ln w="7620">
            <a:solidFill>
              <a:srgbClr val="FF7047"/>
            </a:solidFill>
            <a:prstDash val="solid"/>
          </a:ln>
        </p:spPr>
        <p:txBody>
          <a:bodyPr/>
          <a:lstStyle/>
          <a:p>
            <a:endParaRPr lang="en-IN" dirty="0"/>
          </a:p>
        </p:txBody>
      </p:sp>
      <p:sp>
        <p:nvSpPr>
          <p:cNvPr id="11" name="Text 8"/>
          <p:cNvSpPr/>
          <p:nvPr/>
        </p:nvSpPr>
        <p:spPr>
          <a:xfrm>
            <a:off x="882623" y="26004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Rapid Fake Sites</a:t>
            </a:r>
            <a:endParaRPr lang="en-US" sz="2200" dirty="0"/>
          </a:p>
        </p:txBody>
      </p:sp>
      <p:sp>
        <p:nvSpPr>
          <p:cNvPr id="12" name="Text 9"/>
          <p:cNvSpPr/>
          <p:nvPr/>
        </p:nvSpPr>
        <p:spPr>
          <a:xfrm>
            <a:off x="882623" y="2991423"/>
            <a:ext cx="3144499" cy="831770"/>
          </a:xfrm>
          <a:prstGeom prst="rect">
            <a:avLst/>
          </a:prstGeom>
          <a:noFill/>
          <a:ln/>
        </p:spPr>
        <p:txBody>
          <a:bodyPr wrap="non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New phishing websites appear</a:t>
            </a:r>
          </a:p>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quickly to avoid detection.</a:t>
            </a:r>
            <a:endParaRPr lang="en-US" sz="1750" dirty="0"/>
          </a:p>
        </p:txBody>
      </p:sp>
      <p:sp>
        <p:nvSpPr>
          <p:cNvPr id="13" name="Shape 7">
            <a:extLst>
              <a:ext uri="{FF2B5EF4-FFF2-40B4-BE49-F238E27FC236}">
                <a16:creationId xmlns:a16="http://schemas.microsoft.com/office/drawing/2014/main" id="{B83F1D7A-BA32-10A4-9769-48A6B38FE158}"/>
              </a:ext>
            </a:extLst>
          </p:cNvPr>
          <p:cNvSpPr/>
          <p:nvPr/>
        </p:nvSpPr>
        <p:spPr>
          <a:xfrm>
            <a:off x="818083" y="4637489"/>
            <a:ext cx="7679146" cy="1986336"/>
          </a:xfrm>
          <a:prstGeom prst="roundRect">
            <a:avLst>
              <a:gd name="adj" fmla="val 15440"/>
            </a:avLst>
          </a:prstGeom>
          <a:solidFill>
            <a:srgbClr val="FFFFFF"/>
          </a:solidFill>
          <a:ln w="7620">
            <a:solidFill>
              <a:srgbClr val="FF7047"/>
            </a:solidFill>
            <a:prstDash val="solid"/>
          </a:ln>
        </p:spPr>
        <p:txBody>
          <a:bodyPr/>
          <a:lstStyle/>
          <a:p>
            <a:r>
              <a:rPr lang="en-US" dirty="0">
                <a:solidFill>
                  <a:schemeClr val="tx1">
                    <a:lumMod val="65000"/>
                    <a:lumOff val="35000"/>
                  </a:schemeClr>
                </a:solidFill>
                <a:latin typeface="Manrope"/>
              </a:rPr>
              <a:t>Old security tools like spam filters and blacklists aren’t good enough to stop today’s AI-powered phishing attacks. These attacks </a:t>
            </a:r>
            <a:r>
              <a:rPr lang="en-US" dirty="0" err="1">
                <a:solidFill>
                  <a:schemeClr val="tx1">
                    <a:lumMod val="65000"/>
                    <a:lumOff val="35000"/>
                  </a:schemeClr>
                </a:solidFill>
                <a:latin typeface="Manrope"/>
              </a:rPr>
              <a:t>can:Write</a:t>
            </a:r>
            <a:r>
              <a:rPr lang="en-US" dirty="0">
                <a:solidFill>
                  <a:schemeClr val="tx1">
                    <a:lumMod val="65000"/>
                    <a:lumOff val="35000"/>
                  </a:schemeClr>
                </a:solidFill>
                <a:latin typeface="Manrope"/>
              </a:rPr>
              <a:t> fake messages that sound </a:t>
            </a:r>
            <a:r>
              <a:rPr lang="en-US" dirty="0" err="1">
                <a:solidFill>
                  <a:schemeClr val="tx1">
                    <a:lumMod val="65000"/>
                    <a:lumOff val="35000"/>
                  </a:schemeClr>
                </a:solidFill>
                <a:latin typeface="Manrope"/>
              </a:rPr>
              <a:t>real,Create</a:t>
            </a:r>
            <a:r>
              <a:rPr lang="en-US" dirty="0">
                <a:solidFill>
                  <a:schemeClr val="tx1">
                    <a:lumMod val="65000"/>
                    <a:lumOff val="35000"/>
                  </a:schemeClr>
                </a:solidFill>
                <a:latin typeface="Manrope"/>
              </a:rPr>
              <a:t> new fake websites quickly to avoid </a:t>
            </a:r>
            <a:r>
              <a:rPr lang="en-US" dirty="0" err="1">
                <a:solidFill>
                  <a:schemeClr val="tx1">
                    <a:lumMod val="65000"/>
                    <a:lumOff val="35000"/>
                  </a:schemeClr>
                </a:solidFill>
                <a:latin typeface="Manrope"/>
              </a:rPr>
              <a:t>detection,Trick</a:t>
            </a:r>
            <a:r>
              <a:rPr lang="en-US" dirty="0">
                <a:solidFill>
                  <a:schemeClr val="tx1">
                    <a:lumMod val="65000"/>
                    <a:lumOff val="35000"/>
                  </a:schemeClr>
                </a:solidFill>
                <a:latin typeface="Manrope"/>
              </a:rPr>
              <a:t> specific people by using personal </a:t>
            </a:r>
            <a:r>
              <a:rPr lang="en-US" dirty="0" err="1">
                <a:solidFill>
                  <a:schemeClr val="tx1">
                    <a:lumMod val="65000"/>
                    <a:lumOff val="35000"/>
                  </a:schemeClr>
                </a:solidFill>
                <a:latin typeface="Manrope"/>
              </a:rPr>
              <a:t>details.Because</a:t>
            </a:r>
            <a:r>
              <a:rPr lang="en-US" dirty="0">
                <a:solidFill>
                  <a:schemeClr val="tx1">
                    <a:lumMod val="65000"/>
                    <a:lumOff val="35000"/>
                  </a:schemeClr>
                </a:solidFill>
                <a:latin typeface="Manrope"/>
              </a:rPr>
              <a:t> of this, many people and companies are still at risk. We need smarter systems that can catch these advanced phishing tricks before they cause harm.</a:t>
            </a:r>
            <a:endParaRPr lang="en-IN" dirty="0">
              <a:solidFill>
                <a:schemeClr val="tx1">
                  <a:lumMod val="65000"/>
                  <a:lumOff val="35000"/>
                </a:schemeClr>
              </a:solidFill>
              <a:latin typeface="Manrop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0">
            <a:extLst>
              <a:ext uri="{FF2B5EF4-FFF2-40B4-BE49-F238E27FC236}">
                <a16:creationId xmlns:a16="http://schemas.microsoft.com/office/drawing/2014/main" id="{22A23292-445B-3860-DFDF-4BBEC4CA1994}"/>
              </a:ext>
            </a:extLst>
          </p:cNvPr>
          <p:cNvSpPr/>
          <p:nvPr/>
        </p:nvSpPr>
        <p:spPr>
          <a:xfrm>
            <a:off x="749184" y="640518"/>
            <a:ext cx="7556421" cy="141755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AI-Powered Defense Solutions</a:t>
            </a:r>
          </a:p>
          <a:p>
            <a:pPr marL="0" indent="0" algn="l">
              <a:lnSpc>
                <a:spcPts val="5550"/>
              </a:lnSpc>
              <a:buNone/>
            </a:pPr>
            <a:endParaRPr lang="en-US" sz="4450" dirty="0"/>
          </a:p>
        </p:txBody>
      </p:sp>
      <p:pic>
        <p:nvPicPr>
          <p:cNvPr id="7" name="Picture 6">
            <a:extLst>
              <a:ext uri="{FF2B5EF4-FFF2-40B4-BE49-F238E27FC236}">
                <a16:creationId xmlns:a16="http://schemas.microsoft.com/office/drawing/2014/main" id="{AE5BC4D7-8C0D-1071-BF00-7436631D2DA6}"/>
              </a:ext>
            </a:extLst>
          </p:cNvPr>
          <p:cNvPicPr>
            <a:picLocks noChangeAspect="1"/>
          </p:cNvPicPr>
          <p:nvPr/>
        </p:nvPicPr>
        <p:blipFill>
          <a:blip r:embed="rId4"/>
          <a:stretch>
            <a:fillRect/>
          </a:stretch>
        </p:blipFill>
        <p:spPr>
          <a:xfrm>
            <a:off x="634368" y="2141601"/>
            <a:ext cx="6881553" cy="54474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490500"/>
            <a:ext cx="8123515"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Phishing Email Simulation Tool</a:t>
            </a:r>
            <a:endParaRPr lang="en-US" sz="4450" dirty="0"/>
          </a:p>
        </p:txBody>
      </p:sp>
      <p:sp>
        <p:nvSpPr>
          <p:cNvPr id="3" name="Text 1"/>
          <p:cNvSpPr/>
          <p:nvPr/>
        </p:nvSpPr>
        <p:spPr>
          <a:xfrm>
            <a:off x="793790" y="13190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Purpose</a:t>
            </a:r>
            <a:endParaRPr lang="en-US" sz="2200" dirty="0"/>
          </a:p>
        </p:txBody>
      </p:sp>
      <p:sp>
        <p:nvSpPr>
          <p:cNvPr id="4" name="Text 2"/>
          <p:cNvSpPr/>
          <p:nvPr/>
        </p:nvSpPr>
        <p:spPr>
          <a:xfrm>
            <a:off x="793790" y="179311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Demonstrates how attackers craft targeted phishing emails.</a:t>
            </a: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a:lnSpc>
                <a:spcPts val="2850"/>
              </a:lnSpc>
            </a:pPr>
            <a:r>
              <a:rPr lang="en-US" sz="1800" b="1" dirty="0">
                <a:solidFill>
                  <a:srgbClr val="55575A"/>
                </a:solidFill>
                <a:latin typeface="Manrope" pitchFamily="34" charset="0"/>
                <a:ea typeface="Manrope" pitchFamily="34" charset="-122"/>
              </a:rPr>
              <a:t>Example:</a:t>
            </a:r>
            <a:endParaRPr lang="en-US" sz="1800" b="1" dirty="0"/>
          </a:p>
          <a:p>
            <a:pPr marL="0" indent="0" algn="l">
              <a:lnSpc>
                <a:spcPts val="2850"/>
              </a:lnSpc>
              <a:buNone/>
            </a:pPr>
            <a:endParaRPr lang="en-US" sz="1750" dirty="0"/>
          </a:p>
        </p:txBody>
      </p:sp>
      <p:sp>
        <p:nvSpPr>
          <p:cNvPr id="5" name="Text 3"/>
          <p:cNvSpPr/>
          <p:nvPr/>
        </p:nvSpPr>
        <p:spPr>
          <a:xfrm>
            <a:off x="5332928" y="13218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Components</a:t>
            </a:r>
            <a:endParaRPr lang="en-US" sz="2200" dirty="0"/>
          </a:p>
        </p:txBody>
      </p:sp>
      <p:sp>
        <p:nvSpPr>
          <p:cNvPr id="6" name="Text 4"/>
          <p:cNvSpPr/>
          <p:nvPr/>
        </p:nvSpPr>
        <p:spPr>
          <a:xfrm>
            <a:off x="5326142" y="18697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Flask web app for input</a:t>
            </a:r>
            <a:endParaRPr lang="en-US" sz="1750" dirty="0"/>
          </a:p>
        </p:txBody>
      </p:sp>
      <p:sp>
        <p:nvSpPr>
          <p:cNvPr id="7" name="Text 5"/>
          <p:cNvSpPr/>
          <p:nvPr/>
        </p:nvSpPr>
        <p:spPr>
          <a:xfrm>
            <a:off x="5332928" y="2265470"/>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Email generator with urgency and personalization</a:t>
            </a:r>
            <a:endParaRPr lang="en-US" sz="1750" dirty="0"/>
          </a:p>
        </p:txBody>
      </p:sp>
      <p:sp>
        <p:nvSpPr>
          <p:cNvPr id="8" name="Text 6"/>
          <p:cNvSpPr/>
          <p:nvPr/>
        </p:nvSpPr>
        <p:spPr>
          <a:xfrm>
            <a:off x="5332928" y="301758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Simulated email sending</a:t>
            </a:r>
            <a:endParaRPr lang="en-US" sz="1750" dirty="0"/>
          </a:p>
        </p:txBody>
      </p:sp>
      <p:sp>
        <p:nvSpPr>
          <p:cNvPr id="9" name="Text 7"/>
          <p:cNvSpPr/>
          <p:nvPr/>
        </p:nvSpPr>
        <p:spPr>
          <a:xfrm>
            <a:off x="9727101" y="13258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Ethics</a:t>
            </a:r>
            <a:endParaRPr lang="en-US" sz="2200" dirty="0"/>
          </a:p>
        </p:txBody>
      </p:sp>
      <p:sp>
        <p:nvSpPr>
          <p:cNvPr id="10" name="Text 8"/>
          <p:cNvSpPr/>
          <p:nvPr/>
        </p:nvSpPr>
        <p:spPr>
          <a:xfrm>
            <a:off x="9727101" y="1727192"/>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Use only in controlled, educational environments.</a:t>
            </a:r>
            <a:endParaRPr lang="en-US" sz="1750" dirty="0"/>
          </a:p>
        </p:txBody>
      </p:sp>
      <p:pic>
        <p:nvPicPr>
          <p:cNvPr id="16" name="Picture 15">
            <a:extLst>
              <a:ext uri="{FF2B5EF4-FFF2-40B4-BE49-F238E27FC236}">
                <a16:creationId xmlns:a16="http://schemas.microsoft.com/office/drawing/2014/main" id="{7655C959-E048-3C5F-F5D3-C3BA14096A3E}"/>
              </a:ext>
            </a:extLst>
          </p:cNvPr>
          <p:cNvPicPr>
            <a:picLocks noChangeAspect="1"/>
          </p:cNvPicPr>
          <p:nvPr/>
        </p:nvPicPr>
        <p:blipFill>
          <a:blip r:embed="rId3"/>
          <a:stretch>
            <a:fillRect/>
          </a:stretch>
        </p:blipFill>
        <p:spPr>
          <a:xfrm>
            <a:off x="594263" y="4197163"/>
            <a:ext cx="4731879" cy="35419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65527"/>
            <a:ext cx="10561677"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Phishing Log Monitor &amp; WhatsApp Alert</a:t>
            </a:r>
            <a:endParaRPr lang="en-US" sz="4450" dirty="0"/>
          </a:p>
        </p:txBody>
      </p:sp>
      <p:sp>
        <p:nvSpPr>
          <p:cNvPr id="3" name="Text 1"/>
          <p:cNvSpPr/>
          <p:nvPr/>
        </p:nvSpPr>
        <p:spPr>
          <a:xfrm>
            <a:off x="793790" y="14175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Purpose</a:t>
            </a:r>
            <a:endParaRPr lang="en-US" sz="2200" dirty="0"/>
          </a:p>
        </p:txBody>
      </p:sp>
      <p:sp>
        <p:nvSpPr>
          <p:cNvPr id="4" name="Text 2"/>
          <p:cNvSpPr/>
          <p:nvPr/>
        </p:nvSpPr>
        <p:spPr>
          <a:xfrm>
            <a:off x="793790" y="177186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Automates credential capture and alert via WhatsApp.</a:t>
            </a: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r>
              <a:rPr lang="en-US" sz="2000" b="1" dirty="0">
                <a:solidFill>
                  <a:srgbClr val="55575A"/>
                </a:solidFill>
                <a:latin typeface="Manrope" pitchFamily="34" charset="0"/>
                <a:ea typeface="Manrope" pitchFamily="34" charset="-122"/>
              </a:rPr>
              <a:t>Example:</a:t>
            </a:r>
            <a:endParaRPr lang="en-US" sz="2000" b="1" dirty="0"/>
          </a:p>
        </p:txBody>
      </p:sp>
      <p:sp>
        <p:nvSpPr>
          <p:cNvPr id="5" name="Text 3"/>
          <p:cNvSpPr/>
          <p:nvPr/>
        </p:nvSpPr>
        <p:spPr>
          <a:xfrm>
            <a:off x="5332928" y="14175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Components</a:t>
            </a:r>
            <a:endParaRPr lang="en-US" sz="2200" dirty="0"/>
          </a:p>
        </p:txBody>
      </p:sp>
      <p:sp>
        <p:nvSpPr>
          <p:cNvPr id="6" name="Text 4"/>
          <p:cNvSpPr/>
          <p:nvPr/>
        </p:nvSpPr>
        <p:spPr>
          <a:xfrm>
            <a:off x="5326142" y="177186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Log file monitor extracts credentials</a:t>
            </a:r>
            <a:endParaRPr lang="en-US" sz="1750" dirty="0"/>
          </a:p>
        </p:txBody>
      </p:sp>
      <p:sp>
        <p:nvSpPr>
          <p:cNvPr id="7" name="Text 5"/>
          <p:cNvSpPr/>
          <p:nvPr/>
        </p:nvSpPr>
        <p:spPr>
          <a:xfrm>
            <a:off x="5332928" y="215156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Twilio API sends alerts</a:t>
            </a:r>
            <a:endParaRPr lang="en-US" sz="1750" dirty="0"/>
          </a:p>
        </p:txBody>
      </p:sp>
      <p:sp>
        <p:nvSpPr>
          <p:cNvPr id="8" name="Text 6"/>
          <p:cNvSpPr/>
          <p:nvPr/>
        </p:nvSpPr>
        <p:spPr>
          <a:xfrm>
            <a:off x="5326142" y="2497669"/>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Simulates real-time phishing operations</a:t>
            </a:r>
          </a:p>
        </p:txBody>
      </p:sp>
      <p:sp>
        <p:nvSpPr>
          <p:cNvPr id="9" name="Text 7"/>
          <p:cNvSpPr/>
          <p:nvPr/>
        </p:nvSpPr>
        <p:spPr>
          <a:xfrm>
            <a:off x="9872066" y="14175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Security</a:t>
            </a:r>
            <a:endParaRPr lang="en-US" sz="2200" dirty="0"/>
          </a:p>
        </p:txBody>
      </p:sp>
      <p:sp>
        <p:nvSpPr>
          <p:cNvPr id="10" name="Text 8"/>
          <p:cNvSpPr/>
          <p:nvPr/>
        </p:nvSpPr>
        <p:spPr>
          <a:xfrm>
            <a:off x="9858494" y="177186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Use mocks and avoid real data for safety.</a:t>
            </a:r>
            <a:endParaRPr lang="en-US" sz="1750" dirty="0"/>
          </a:p>
        </p:txBody>
      </p:sp>
      <p:pic>
        <p:nvPicPr>
          <p:cNvPr id="12" name="Picture 11">
            <a:extLst>
              <a:ext uri="{FF2B5EF4-FFF2-40B4-BE49-F238E27FC236}">
                <a16:creationId xmlns:a16="http://schemas.microsoft.com/office/drawing/2014/main" id="{8822901B-4BAA-4096-0D72-4192B9A7B1BB}"/>
              </a:ext>
            </a:extLst>
          </p:cNvPr>
          <p:cNvPicPr>
            <a:picLocks noChangeAspect="1"/>
          </p:cNvPicPr>
          <p:nvPr/>
        </p:nvPicPr>
        <p:blipFill>
          <a:blip r:embed="rId3"/>
          <a:stretch>
            <a:fillRect/>
          </a:stretch>
        </p:blipFill>
        <p:spPr>
          <a:xfrm>
            <a:off x="1021265" y="4605870"/>
            <a:ext cx="10677980" cy="22061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4851" y="602680"/>
            <a:ext cx="8114109"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URL Phishing Detection Model</a:t>
            </a:r>
            <a:endParaRPr lang="en-US" sz="4450" dirty="0"/>
          </a:p>
        </p:txBody>
      </p:sp>
      <p:sp>
        <p:nvSpPr>
          <p:cNvPr id="3" name="Text 1"/>
          <p:cNvSpPr/>
          <p:nvPr/>
        </p:nvSpPr>
        <p:spPr>
          <a:xfrm>
            <a:off x="793790" y="162195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How It Works</a:t>
            </a:r>
            <a:endParaRPr lang="en-US" sz="2200" dirty="0"/>
          </a:p>
        </p:txBody>
      </p:sp>
      <p:sp>
        <p:nvSpPr>
          <p:cNvPr id="4" name="Text 2"/>
          <p:cNvSpPr/>
          <p:nvPr/>
        </p:nvSpPr>
        <p:spPr>
          <a:xfrm>
            <a:off x="793790" y="1982596"/>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Extracts URL features like length and suspicious words.</a:t>
            </a:r>
          </a:p>
          <a:p>
            <a:pPr marL="0" indent="0" algn="l">
              <a:lnSpc>
                <a:spcPts val="2850"/>
              </a:lnSpc>
              <a:buNone/>
            </a:pPr>
            <a:endParaRPr lang="en-US" sz="1750" dirty="0">
              <a:solidFill>
                <a:srgbClr val="55575A"/>
              </a:solidFill>
              <a:latin typeface="Manrope" pitchFamily="34" charset="0"/>
              <a:ea typeface="Manrope" pitchFamily="34" charset="-122"/>
            </a:endParaRPr>
          </a:p>
          <a:p>
            <a:pPr marL="0" indent="0" algn="l">
              <a:lnSpc>
                <a:spcPts val="2850"/>
              </a:lnSpc>
              <a:buNone/>
            </a:pPr>
            <a:endParaRPr lang="en-US" sz="1750" dirty="0">
              <a:solidFill>
                <a:srgbClr val="55575A"/>
              </a:solidFill>
              <a:latin typeface="Manrope" pitchFamily="34" charset="0"/>
              <a:ea typeface="Manrope" pitchFamily="34" charset="-122"/>
            </a:endParaRPr>
          </a:p>
          <a:p>
            <a:pPr>
              <a:lnSpc>
                <a:spcPts val="2850"/>
              </a:lnSpc>
            </a:pPr>
            <a:r>
              <a:rPr lang="en-US" sz="1800" b="1" dirty="0">
                <a:solidFill>
                  <a:srgbClr val="55575A"/>
                </a:solidFill>
                <a:latin typeface="Manrope" pitchFamily="34" charset="0"/>
                <a:ea typeface="Manrope" pitchFamily="34" charset="-122"/>
              </a:rPr>
              <a:t>Example:</a:t>
            </a:r>
            <a:endParaRPr lang="en-US" sz="1800" b="1" dirty="0"/>
          </a:p>
          <a:p>
            <a:pPr marL="0" indent="0" algn="l">
              <a:lnSpc>
                <a:spcPts val="2850"/>
              </a:lnSpc>
              <a:buNone/>
            </a:pPr>
            <a:endParaRPr lang="en-US" sz="1750" dirty="0"/>
          </a:p>
        </p:txBody>
      </p:sp>
      <p:sp>
        <p:nvSpPr>
          <p:cNvPr id="5" name="Text 3"/>
          <p:cNvSpPr/>
          <p:nvPr/>
        </p:nvSpPr>
        <p:spPr>
          <a:xfrm>
            <a:off x="5332928" y="16282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Training</a:t>
            </a:r>
            <a:endParaRPr lang="en-US" sz="2200" dirty="0"/>
          </a:p>
        </p:txBody>
      </p:sp>
      <p:sp>
        <p:nvSpPr>
          <p:cNvPr id="6" name="Text 4"/>
          <p:cNvSpPr/>
          <p:nvPr/>
        </p:nvSpPr>
        <p:spPr>
          <a:xfrm>
            <a:off x="5332928" y="1976286"/>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Random Forest classifier learns from labeled URL data.</a:t>
            </a:r>
            <a:endParaRPr lang="en-US" sz="1750" dirty="0"/>
          </a:p>
        </p:txBody>
      </p:sp>
      <p:sp>
        <p:nvSpPr>
          <p:cNvPr id="7" name="Text 5"/>
          <p:cNvSpPr/>
          <p:nvPr/>
        </p:nvSpPr>
        <p:spPr>
          <a:xfrm>
            <a:off x="9771706" y="162195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C0D0F"/>
                </a:solidFill>
                <a:latin typeface="Inter" pitchFamily="34" charset="0"/>
                <a:ea typeface="Inter" pitchFamily="34" charset="-122"/>
                <a:cs typeface="Inter" pitchFamily="34" charset="-120"/>
              </a:rPr>
              <a:t>Prediction</a:t>
            </a:r>
            <a:endParaRPr lang="en-US" sz="2200" dirty="0"/>
          </a:p>
        </p:txBody>
      </p:sp>
      <p:sp>
        <p:nvSpPr>
          <p:cNvPr id="8" name="Text 6"/>
          <p:cNvSpPr/>
          <p:nvPr/>
        </p:nvSpPr>
        <p:spPr>
          <a:xfrm>
            <a:off x="9771706" y="1982596"/>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Classifies URLs as phishing or real quickly and accurately.</a:t>
            </a:r>
            <a:endParaRPr lang="en-US" sz="1750" dirty="0"/>
          </a:p>
        </p:txBody>
      </p:sp>
      <p:pic>
        <p:nvPicPr>
          <p:cNvPr id="14" name="Picture 13">
            <a:extLst>
              <a:ext uri="{FF2B5EF4-FFF2-40B4-BE49-F238E27FC236}">
                <a16:creationId xmlns:a16="http://schemas.microsoft.com/office/drawing/2014/main" id="{E7E02178-13CA-4147-1C76-ED4BAA01A0F7}"/>
              </a:ext>
            </a:extLst>
          </p:cNvPr>
          <p:cNvPicPr>
            <a:picLocks noChangeAspect="1"/>
          </p:cNvPicPr>
          <p:nvPr/>
        </p:nvPicPr>
        <p:blipFill>
          <a:blip r:embed="rId3"/>
          <a:srcRect l="333" r="34981"/>
          <a:stretch/>
        </p:blipFill>
        <p:spPr>
          <a:xfrm>
            <a:off x="793790" y="4332015"/>
            <a:ext cx="12755822" cy="27848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5989320"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Real-World Use Cases</a:t>
            </a:r>
            <a:endParaRPr lang="en-US" sz="4450" dirty="0"/>
          </a:p>
        </p:txBody>
      </p:sp>
      <p:sp>
        <p:nvSpPr>
          <p:cNvPr id="3" name="Text 1"/>
          <p:cNvSpPr/>
          <p:nvPr/>
        </p:nvSpPr>
        <p:spPr>
          <a:xfrm>
            <a:off x="1970603" y="245280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5575A"/>
                </a:solidFill>
                <a:latin typeface="Inter" pitchFamily="34" charset="0"/>
                <a:ea typeface="Inter" pitchFamily="34" charset="-122"/>
                <a:cs typeface="Inter" pitchFamily="34" charset="-120"/>
              </a:rPr>
              <a:t>Enterprise Security</a:t>
            </a:r>
            <a:endParaRPr lang="en-US" sz="2200" dirty="0"/>
          </a:p>
        </p:txBody>
      </p:sp>
      <p:sp>
        <p:nvSpPr>
          <p:cNvPr id="4" name="Text 2"/>
          <p:cNvSpPr/>
          <p:nvPr/>
        </p:nvSpPr>
        <p:spPr>
          <a:xfrm>
            <a:off x="793790" y="2943225"/>
            <a:ext cx="4012049" cy="725805"/>
          </a:xfrm>
          <a:prstGeom prst="rect">
            <a:avLst/>
          </a:prstGeom>
          <a:noFill/>
          <a:ln/>
        </p:spPr>
        <p:txBody>
          <a:bodyPr wrap="square" lIns="0" tIns="0" rIns="0" bIns="0" rtlCol="0" anchor="t"/>
          <a:lstStyle/>
          <a:p>
            <a:pPr marL="0" indent="0" algn="r">
              <a:lnSpc>
                <a:spcPts val="2850"/>
              </a:lnSpc>
              <a:buNone/>
            </a:pPr>
            <a:r>
              <a:rPr lang="en-US" sz="1750" dirty="0">
                <a:solidFill>
                  <a:srgbClr val="55575A"/>
                </a:solidFill>
                <a:latin typeface="Manrope" pitchFamily="34" charset="0"/>
                <a:ea typeface="Manrope" pitchFamily="34" charset="-122"/>
                <a:cs typeface="Manrope" pitchFamily="34" charset="-120"/>
              </a:rPr>
              <a:t>Filter phishing emails and block malicious links.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6596301" y="298334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1</a:t>
            </a:r>
            <a:endParaRPr lang="en-US" sz="2650" dirty="0"/>
          </a:p>
        </p:txBody>
      </p:sp>
      <p:sp>
        <p:nvSpPr>
          <p:cNvPr id="7" name="Text 4"/>
          <p:cNvSpPr/>
          <p:nvPr/>
        </p:nvSpPr>
        <p:spPr>
          <a:xfrm>
            <a:off x="9824442" y="2452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Banking</a:t>
            </a:r>
            <a:endParaRPr lang="en-US" sz="2200" dirty="0"/>
          </a:p>
        </p:txBody>
      </p:sp>
      <p:sp>
        <p:nvSpPr>
          <p:cNvPr id="8" name="Text 5"/>
          <p:cNvSpPr/>
          <p:nvPr/>
        </p:nvSpPr>
        <p:spPr>
          <a:xfrm>
            <a:off x="9824442" y="2943225"/>
            <a:ext cx="4012168"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Detect fake URLs and alert customers in real time.</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2</a:t>
            </a:r>
            <a:endParaRPr lang="en-US" sz="2650" dirty="0"/>
          </a:p>
        </p:txBody>
      </p:sp>
      <p:sp>
        <p:nvSpPr>
          <p:cNvPr id="11" name="Text 7"/>
          <p:cNvSpPr/>
          <p:nvPr/>
        </p:nvSpPr>
        <p:spPr>
          <a:xfrm>
            <a:off x="10051256" y="40877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Social Media</a:t>
            </a:r>
            <a:endParaRPr lang="en-US" sz="2200" dirty="0"/>
          </a:p>
        </p:txBody>
      </p:sp>
      <p:sp>
        <p:nvSpPr>
          <p:cNvPr id="12" name="Text 8"/>
          <p:cNvSpPr/>
          <p:nvPr/>
        </p:nvSpPr>
        <p:spPr>
          <a:xfrm>
            <a:off x="10051256" y="4578191"/>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Identify fake profiles and block phishing bots.</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8719423" y="4758452"/>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3</a:t>
            </a:r>
            <a:endParaRPr lang="en-US" sz="2650" dirty="0"/>
          </a:p>
        </p:txBody>
      </p:sp>
      <p:sp>
        <p:nvSpPr>
          <p:cNvPr id="15" name="Text 10"/>
          <p:cNvSpPr/>
          <p:nvPr/>
        </p:nvSpPr>
        <p:spPr>
          <a:xfrm>
            <a:off x="9824442" y="57228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E-Commerce</a:t>
            </a:r>
            <a:endParaRPr lang="en-US" sz="2200" dirty="0"/>
          </a:p>
        </p:txBody>
      </p:sp>
      <p:sp>
        <p:nvSpPr>
          <p:cNvPr id="16" name="Text 11"/>
          <p:cNvSpPr/>
          <p:nvPr/>
        </p:nvSpPr>
        <p:spPr>
          <a:xfrm>
            <a:off x="9824442" y="6213277"/>
            <a:ext cx="4012168"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Spot fake sites and prevent transaction fraud.</a:t>
            </a:r>
            <a:endParaRPr lang="en-US" sz="1750" dirty="0"/>
          </a:p>
        </p:txBody>
      </p:sp>
      <p:pic>
        <p:nvPicPr>
          <p:cNvPr id="17" name="Image 3" descr="preencoded.png"/>
          <p:cNvPicPr>
            <a:picLocks noChangeAspect="1"/>
          </p:cNvPicPr>
          <p:nvPr/>
        </p:nvPicPr>
        <p:blipFill>
          <a:blip r:embed="rId6"/>
          <a:stretch>
            <a:fillRect/>
          </a:stretch>
        </p:blipFill>
        <p:spPr>
          <a:xfrm>
            <a:off x="5032653" y="2413516"/>
            <a:ext cx="4564975" cy="4564975"/>
          </a:xfrm>
          <a:prstGeom prst="rect">
            <a:avLst/>
          </a:prstGeom>
        </p:spPr>
      </p:pic>
      <p:sp>
        <p:nvSpPr>
          <p:cNvPr id="18" name="Text 12"/>
          <p:cNvSpPr/>
          <p:nvPr/>
        </p:nvSpPr>
        <p:spPr>
          <a:xfrm>
            <a:off x="7694533" y="5984200"/>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4</a:t>
            </a:r>
            <a:endParaRPr lang="en-US" sz="2650" dirty="0"/>
          </a:p>
        </p:txBody>
      </p:sp>
      <p:sp>
        <p:nvSpPr>
          <p:cNvPr id="19" name="Text 13"/>
          <p:cNvSpPr/>
          <p:nvPr/>
        </p:nvSpPr>
        <p:spPr>
          <a:xfrm>
            <a:off x="1970603" y="572285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5575A"/>
                </a:solidFill>
                <a:latin typeface="Inter" pitchFamily="34" charset="0"/>
                <a:ea typeface="Inter" pitchFamily="34" charset="-122"/>
                <a:cs typeface="Inter" pitchFamily="34" charset="-120"/>
              </a:rPr>
              <a:t>Consumer Protection</a:t>
            </a:r>
            <a:endParaRPr lang="en-US" sz="2200" dirty="0"/>
          </a:p>
        </p:txBody>
      </p:sp>
      <p:sp>
        <p:nvSpPr>
          <p:cNvPr id="20" name="Text 14"/>
          <p:cNvSpPr/>
          <p:nvPr/>
        </p:nvSpPr>
        <p:spPr>
          <a:xfrm>
            <a:off x="793790" y="6213277"/>
            <a:ext cx="4012049" cy="725805"/>
          </a:xfrm>
          <a:prstGeom prst="rect">
            <a:avLst/>
          </a:prstGeom>
          <a:noFill/>
          <a:ln/>
        </p:spPr>
        <p:txBody>
          <a:bodyPr wrap="square" lIns="0" tIns="0" rIns="0" bIns="0" rtlCol="0" anchor="t"/>
          <a:lstStyle/>
          <a:p>
            <a:pPr marL="0" indent="0" algn="r">
              <a:lnSpc>
                <a:spcPts val="2850"/>
              </a:lnSpc>
              <a:buNone/>
            </a:pPr>
            <a:r>
              <a:rPr lang="en-US" sz="1750" dirty="0">
                <a:solidFill>
                  <a:srgbClr val="55575A"/>
                </a:solidFill>
                <a:latin typeface="Manrope" pitchFamily="34" charset="0"/>
                <a:ea typeface="Manrope" pitchFamily="34" charset="-122"/>
                <a:cs typeface="Manrope" pitchFamily="34" charset="-120"/>
              </a:rPr>
              <a:t>Browser extensions and apps warn users of phishing.</a:t>
            </a:r>
            <a:endParaRPr lang="en-US" sz="1750" dirty="0"/>
          </a:p>
        </p:txBody>
      </p:sp>
      <p:pic>
        <p:nvPicPr>
          <p:cNvPr id="21" name="Image 4" descr="preencoded.png"/>
          <p:cNvPicPr>
            <a:picLocks noChangeAspect="1"/>
          </p:cNvPicPr>
          <p:nvPr/>
        </p:nvPicPr>
        <p:blipFill>
          <a:blip r:embed="rId7"/>
          <a:stretch>
            <a:fillRect/>
          </a:stretch>
        </p:blipFill>
        <p:spPr>
          <a:xfrm>
            <a:off x="5032653" y="2413516"/>
            <a:ext cx="4564975" cy="4564975"/>
          </a:xfrm>
          <a:prstGeom prst="rect">
            <a:avLst/>
          </a:prstGeom>
        </p:spPr>
      </p:pic>
      <p:sp>
        <p:nvSpPr>
          <p:cNvPr id="22" name="Text 15"/>
          <p:cNvSpPr/>
          <p:nvPr/>
        </p:nvSpPr>
        <p:spPr>
          <a:xfrm>
            <a:off x="6120527" y="5709523"/>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5</a:t>
            </a:r>
            <a:endParaRPr lang="en-US" sz="2650" dirty="0"/>
          </a:p>
        </p:txBody>
      </p:sp>
      <p:sp>
        <p:nvSpPr>
          <p:cNvPr id="23" name="Text 16"/>
          <p:cNvSpPr/>
          <p:nvPr/>
        </p:nvSpPr>
        <p:spPr>
          <a:xfrm>
            <a:off x="1743789" y="408777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55575A"/>
                </a:solidFill>
                <a:latin typeface="Inter" pitchFamily="34" charset="0"/>
                <a:ea typeface="Inter" pitchFamily="34" charset="-122"/>
                <a:cs typeface="Inter" pitchFamily="34" charset="-120"/>
              </a:rPr>
              <a:t>Government</a:t>
            </a:r>
            <a:endParaRPr lang="en-US" sz="2200" dirty="0"/>
          </a:p>
        </p:txBody>
      </p:sp>
      <p:sp>
        <p:nvSpPr>
          <p:cNvPr id="24" name="Text 17"/>
          <p:cNvSpPr/>
          <p:nvPr/>
        </p:nvSpPr>
        <p:spPr>
          <a:xfrm>
            <a:off x="793790" y="4578191"/>
            <a:ext cx="3785235" cy="725805"/>
          </a:xfrm>
          <a:prstGeom prst="rect">
            <a:avLst/>
          </a:prstGeom>
          <a:noFill/>
          <a:ln/>
        </p:spPr>
        <p:txBody>
          <a:bodyPr wrap="square" lIns="0" tIns="0" rIns="0" bIns="0" rtlCol="0" anchor="t"/>
          <a:lstStyle/>
          <a:p>
            <a:pPr marL="0" indent="0" algn="r">
              <a:lnSpc>
                <a:spcPts val="2850"/>
              </a:lnSpc>
              <a:buNone/>
            </a:pPr>
            <a:r>
              <a:rPr lang="en-US" sz="1750" dirty="0">
                <a:solidFill>
                  <a:srgbClr val="55575A"/>
                </a:solidFill>
                <a:latin typeface="Manrope" pitchFamily="34" charset="0"/>
                <a:ea typeface="Manrope" pitchFamily="34" charset="-122"/>
                <a:cs typeface="Manrope" pitchFamily="34" charset="-120"/>
              </a:rPr>
              <a:t>Protect official sites and prevent fake alerts.</a:t>
            </a:r>
            <a:endParaRPr lang="en-US" sz="1750" dirty="0"/>
          </a:p>
        </p:txBody>
      </p:sp>
      <p:pic>
        <p:nvPicPr>
          <p:cNvPr id="25" name="Image 5" descr="preencoded.png"/>
          <p:cNvPicPr>
            <a:picLocks noChangeAspect="1"/>
          </p:cNvPicPr>
          <p:nvPr/>
        </p:nvPicPr>
        <p:blipFill>
          <a:blip r:embed="rId8"/>
          <a:stretch>
            <a:fillRect/>
          </a:stretch>
        </p:blipFill>
        <p:spPr>
          <a:xfrm>
            <a:off x="5032653" y="2413516"/>
            <a:ext cx="4564975" cy="4564975"/>
          </a:xfrm>
          <a:prstGeom prst="rect">
            <a:avLst/>
          </a:prstGeom>
        </p:spPr>
      </p:pic>
      <p:sp>
        <p:nvSpPr>
          <p:cNvPr id="26" name="Text 18"/>
          <p:cNvSpPr/>
          <p:nvPr/>
        </p:nvSpPr>
        <p:spPr>
          <a:xfrm>
            <a:off x="5571411" y="4209098"/>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55575A"/>
                </a:solidFill>
                <a:latin typeface="Inter" pitchFamily="34" charset="0"/>
                <a:ea typeface="Inter" pitchFamily="34" charset="-122"/>
                <a:cs typeface="Inter" pitchFamily="34" charset="-120"/>
              </a:rPr>
              <a:t>6</a:t>
            </a:r>
            <a:endParaRPr lang="en-US" sz="2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8399" y="883444"/>
            <a:ext cx="7640003" cy="1343025"/>
          </a:xfrm>
          <a:prstGeom prst="rect">
            <a:avLst/>
          </a:prstGeom>
          <a:noFill/>
          <a:ln/>
        </p:spPr>
        <p:txBody>
          <a:bodyPr wrap="square" lIns="0" tIns="0" rIns="0" bIns="0" rtlCol="0" anchor="t"/>
          <a:lstStyle/>
          <a:p>
            <a:pPr marL="0" indent="0" algn="l">
              <a:lnSpc>
                <a:spcPts val="5250"/>
              </a:lnSpc>
              <a:buNone/>
            </a:pPr>
            <a:r>
              <a:rPr lang="en-US" sz="4200" dirty="0">
                <a:solidFill>
                  <a:srgbClr val="0C0D0F"/>
                </a:solidFill>
                <a:latin typeface="Inter" pitchFamily="34" charset="0"/>
                <a:ea typeface="Inter" pitchFamily="34" charset="-122"/>
                <a:cs typeface="Inter" pitchFamily="34" charset="-120"/>
              </a:rPr>
              <a:t>Future Enhancements &amp; Conclusion</a:t>
            </a:r>
            <a:endParaRPr lang="en-US" sz="4200" dirty="0"/>
          </a:p>
        </p:txBody>
      </p:sp>
      <p:pic>
        <p:nvPicPr>
          <p:cNvPr id="4" name="Image 1" descr="preencoded.png"/>
          <p:cNvPicPr>
            <a:picLocks noChangeAspect="1"/>
          </p:cNvPicPr>
          <p:nvPr/>
        </p:nvPicPr>
        <p:blipFill>
          <a:blip r:embed="rId4"/>
          <a:stretch>
            <a:fillRect/>
          </a:stretch>
        </p:blipFill>
        <p:spPr>
          <a:xfrm>
            <a:off x="6238399" y="2548771"/>
            <a:ext cx="1074420" cy="1289328"/>
          </a:xfrm>
          <a:prstGeom prst="rect">
            <a:avLst/>
          </a:prstGeom>
        </p:spPr>
      </p:pic>
      <p:sp>
        <p:nvSpPr>
          <p:cNvPr id="5" name="Text 1"/>
          <p:cNvSpPr/>
          <p:nvPr/>
        </p:nvSpPr>
        <p:spPr>
          <a:xfrm>
            <a:off x="7635121" y="2763560"/>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55575A"/>
                </a:solidFill>
                <a:latin typeface="Inter" pitchFamily="34" charset="0"/>
                <a:ea typeface="Inter" pitchFamily="34" charset="-122"/>
                <a:cs typeface="Inter" pitchFamily="34" charset="-120"/>
              </a:rPr>
              <a:t>Advanced Models</a:t>
            </a:r>
            <a:endParaRPr lang="en-US" sz="2100" dirty="0"/>
          </a:p>
        </p:txBody>
      </p:sp>
      <p:sp>
        <p:nvSpPr>
          <p:cNvPr id="6" name="Text 2"/>
          <p:cNvSpPr/>
          <p:nvPr/>
        </p:nvSpPr>
        <p:spPr>
          <a:xfrm>
            <a:off x="7635121" y="3228142"/>
            <a:ext cx="6243280" cy="343853"/>
          </a:xfrm>
          <a:prstGeom prst="rect">
            <a:avLst/>
          </a:prstGeom>
          <a:noFill/>
          <a:ln/>
        </p:spPr>
        <p:txBody>
          <a:bodyPr wrap="none" lIns="0" tIns="0" rIns="0" bIns="0" rtlCol="0" anchor="t"/>
          <a:lstStyle/>
          <a:p>
            <a:pPr marL="0" indent="0" algn="l">
              <a:lnSpc>
                <a:spcPts val="2700"/>
              </a:lnSpc>
              <a:buNone/>
            </a:pPr>
            <a:r>
              <a:rPr lang="en-US" sz="1650" dirty="0">
                <a:solidFill>
                  <a:srgbClr val="55575A"/>
                </a:solidFill>
                <a:latin typeface="Manrope" pitchFamily="34" charset="0"/>
                <a:ea typeface="Manrope" pitchFamily="34" charset="-122"/>
                <a:cs typeface="Manrope" pitchFamily="34" charset="-120"/>
              </a:rPr>
              <a:t>Use deep learning and transfer learning for better detection.</a:t>
            </a:r>
            <a:endParaRPr lang="en-US" sz="1650" dirty="0"/>
          </a:p>
        </p:txBody>
      </p:sp>
      <p:pic>
        <p:nvPicPr>
          <p:cNvPr id="7" name="Image 2" descr="preencoded.png"/>
          <p:cNvPicPr>
            <a:picLocks noChangeAspect="1"/>
          </p:cNvPicPr>
          <p:nvPr/>
        </p:nvPicPr>
        <p:blipFill>
          <a:blip r:embed="rId5"/>
          <a:stretch>
            <a:fillRect/>
          </a:stretch>
        </p:blipFill>
        <p:spPr>
          <a:xfrm>
            <a:off x="6238399" y="3838099"/>
            <a:ext cx="1074420" cy="1289328"/>
          </a:xfrm>
          <a:prstGeom prst="rect">
            <a:avLst/>
          </a:prstGeom>
        </p:spPr>
      </p:pic>
      <p:sp>
        <p:nvSpPr>
          <p:cNvPr id="8" name="Text 3"/>
          <p:cNvSpPr/>
          <p:nvPr/>
        </p:nvSpPr>
        <p:spPr>
          <a:xfrm>
            <a:off x="7635121" y="4052888"/>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55575A"/>
                </a:solidFill>
                <a:latin typeface="Inter" pitchFamily="34" charset="0"/>
                <a:ea typeface="Inter" pitchFamily="34" charset="-122"/>
                <a:cs typeface="Inter" pitchFamily="34" charset="-120"/>
              </a:rPr>
              <a:t>Secure Exfiltration</a:t>
            </a:r>
            <a:endParaRPr lang="en-US" sz="2100" dirty="0"/>
          </a:p>
        </p:txBody>
      </p:sp>
      <p:sp>
        <p:nvSpPr>
          <p:cNvPr id="9" name="Text 4"/>
          <p:cNvSpPr/>
          <p:nvPr/>
        </p:nvSpPr>
        <p:spPr>
          <a:xfrm>
            <a:off x="7635121" y="4517469"/>
            <a:ext cx="6243280" cy="343853"/>
          </a:xfrm>
          <a:prstGeom prst="rect">
            <a:avLst/>
          </a:prstGeom>
          <a:noFill/>
          <a:ln/>
        </p:spPr>
        <p:txBody>
          <a:bodyPr wrap="none" lIns="0" tIns="0" rIns="0" bIns="0" rtlCol="0" anchor="t"/>
          <a:lstStyle/>
          <a:p>
            <a:pPr marL="0" indent="0" algn="l">
              <a:lnSpc>
                <a:spcPts val="2700"/>
              </a:lnSpc>
              <a:buNone/>
            </a:pPr>
            <a:r>
              <a:rPr lang="en-US" sz="1650" dirty="0">
                <a:solidFill>
                  <a:srgbClr val="55575A"/>
                </a:solidFill>
                <a:latin typeface="Manrope" pitchFamily="34" charset="0"/>
                <a:ea typeface="Manrope" pitchFamily="34" charset="-122"/>
                <a:cs typeface="Manrope" pitchFamily="34" charset="-120"/>
              </a:rPr>
              <a:t>Implement encryption and multi-channel alerts.</a:t>
            </a:r>
            <a:endParaRPr lang="en-US" sz="1650" dirty="0"/>
          </a:p>
        </p:txBody>
      </p:sp>
      <p:pic>
        <p:nvPicPr>
          <p:cNvPr id="10" name="Image 3" descr="preencoded.png"/>
          <p:cNvPicPr>
            <a:picLocks noChangeAspect="1"/>
          </p:cNvPicPr>
          <p:nvPr/>
        </p:nvPicPr>
        <p:blipFill>
          <a:blip r:embed="rId6"/>
          <a:stretch>
            <a:fillRect/>
          </a:stretch>
        </p:blipFill>
        <p:spPr>
          <a:xfrm>
            <a:off x="6238399" y="5127427"/>
            <a:ext cx="1074420" cy="1289328"/>
          </a:xfrm>
          <a:prstGeom prst="rect">
            <a:avLst/>
          </a:prstGeom>
        </p:spPr>
      </p:pic>
      <p:sp>
        <p:nvSpPr>
          <p:cNvPr id="11" name="Text 5"/>
          <p:cNvSpPr/>
          <p:nvPr/>
        </p:nvSpPr>
        <p:spPr>
          <a:xfrm>
            <a:off x="7635121" y="5342215"/>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55575A"/>
                </a:solidFill>
                <a:latin typeface="Inter" pitchFamily="34" charset="0"/>
                <a:ea typeface="Inter" pitchFamily="34" charset="-122"/>
                <a:cs typeface="Inter" pitchFamily="34" charset="-120"/>
              </a:rPr>
              <a:t>Social Engineering</a:t>
            </a:r>
            <a:endParaRPr lang="en-US" sz="2100" dirty="0"/>
          </a:p>
        </p:txBody>
      </p:sp>
      <p:sp>
        <p:nvSpPr>
          <p:cNvPr id="12" name="Text 6"/>
          <p:cNvSpPr/>
          <p:nvPr/>
        </p:nvSpPr>
        <p:spPr>
          <a:xfrm>
            <a:off x="7635121" y="5806797"/>
            <a:ext cx="6243280" cy="343853"/>
          </a:xfrm>
          <a:prstGeom prst="rect">
            <a:avLst/>
          </a:prstGeom>
          <a:noFill/>
          <a:ln/>
        </p:spPr>
        <p:txBody>
          <a:bodyPr wrap="none" lIns="0" tIns="0" rIns="0" bIns="0" rtlCol="0" anchor="t"/>
          <a:lstStyle/>
          <a:p>
            <a:pPr marL="0" indent="0" algn="l">
              <a:lnSpc>
                <a:spcPts val="2700"/>
              </a:lnSpc>
              <a:buNone/>
            </a:pPr>
            <a:r>
              <a:rPr lang="en-US" sz="1650" dirty="0">
                <a:solidFill>
                  <a:srgbClr val="55575A"/>
                </a:solidFill>
                <a:latin typeface="Manrope" pitchFamily="34" charset="0"/>
                <a:ea typeface="Manrope" pitchFamily="34" charset="-122"/>
                <a:cs typeface="Manrope" pitchFamily="34" charset="-120"/>
              </a:rPr>
              <a:t>Personalize phishing emails with AI and automate campaigns.</a:t>
            </a:r>
            <a:endParaRPr lang="en-US" sz="1650" dirty="0"/>
          </a:p>
        </p:txBody>
      </p:sp>
      <p:sp>
        <p:nvSpPr>
          <p:cNvPr id="13" name="Text 7"/>
          <p:cNvSpPr/>
          <p:nvPr/>
        </p:nvSpPr>
        <p:spPr>
          <a:xfrm>
            <a:off x="6238399" y="6658451"/>
            <a:ext cx="7640003" cy="687705"/>
          </a:xfrm>
          <a:prstGeom prst="rect">
            <a:avLst/>
          </a:prstGeom>
          <a:noFill/>
          <a:ln/>
        </p:spPr>
        <p:txBody>
          <a:bodyPr wrap="square" lIns="0" tIns="0" rIns="0" bIns="0" rtlCol="0" anchor="t"/>
          <a:lstStyle/>
          <a:p>
            <a:pPr marL="0" indent="0" algn="l">
              <a:lnSpc>
                <a:spcPts val="2700"/>
              </a:lnSpc>
              <a:buNone/>
            </a:pPr>
            <a:r>
              <a:rPr lang="en-US" sz="1650" dirty="0">
                <a:solidFill>
                  <a:srgbClr val="55575A"/>
                </a:solidFill>
                <a:latin typeface="Manrope" pitchFamily="34" charset="0"/>
                <a:ea typeface="Manrope" pitchFamily="34" charset="-122"/>
                <a:cs typeface="Manrope" pitchFamily="34" charset="-120"/>
              </a:rPr>
              <a:t>AI both empowers phishing attacks and strengthens defenses. Smarter AI tools are key to safer digital spaces.</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TotalTime>
  <Words>454</Words>
  <Application>Microsoft Office PowerPoint</Application>
  <PresentationFormat>Custom</PresentationFormat>
  <Paragraphs>88</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 Light</vt:lpstr>
      <vt:lpstr>Arial</vt:lpstr>
      <vt:lpstr>Inter</vt:lpstr>
      <vt:lpstr>Manrope Medium</vt:lpstr>
      <vt:lpstr>Calibri</vt:lpstr>
      <vt:lpstr>Manrope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sajid khan</cp:lastModifiedBy>
  <cp:revision>4</cp:revision>
  <dcterms:created xsi:type="dcterms:W3CDTF">2025-05-11T14:09:22Z</dcterms:created>
  <dcterms:modified xsi:type="dcterms:W3CDTF">2025-05-11T17:17:00Z</dcterms:modified>
</cp:coreProperties>
</file>